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sldIdLst>
    <p:sldId id="258" r:id="rId2"/>
    <p:sldId id="257" r:id="rId3"/>
    <p:sldId id="256" r:id="rId4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82353"/>
  </p:normalViewPr>
  <p:slideViewPr>
    <p:cSldViewPr snapToGrid="0" snapToObjects="1">
      <p:cViewPr varScale="1">
        <p:scale>
          <a:sx n="75" d="100"/>
          <a:sy n="75" d="100"/>
        </p:scale>
        <p:origin x="142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C0DEE3-9556-B249-A7EB-04B7EC2DD1F1}" type="datetimeFigureOut">
              <a:rPr lang="fr-FR" smtClean="0"/>
              <a:t>29/01/2020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86CCB6-78C6-764A-81CF-DA77F86B37E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266488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L’enfant grandit // </a:t>
            </a:r>
            <a:r>
              <a:rPr lang="fr-FR" i="1" u="sng" dirty="0"/>
              <a:t>est élevé </a:t>
            </a:r>
            <a:r>
              <a:rPr lang="fr-FR" dirty="0"/>
              <a:t>par son entourage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C86CCB6-78C6-764A-81CF-DA77F86B37E0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271143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963A090-55D4-FC42-8E38-C32DAB62D99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8DA5F7CB-F4EE-9142-A92A-39B8B6EC93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FAB471A-86BF-AE41-AB94-8B25E7C695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7D575-8C19-554E-810C-078F370ABF5A}" type="datetime1">
              <a:rPr lang="fr-BE" smtClean="0"/>
              <a:t>29/01/20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BE67018-1FE2-6348-BA20-827FFF27A9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Proposition par Pauline van der Straten (ALoA Diversité)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F69A4E6-0D92-4946-9CDD-0FD5162615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5BE5A-50FD-E542-8178-1B262820C35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685637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095777A-E05E-E14B-B78C-7543ED09EE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82D23BBE-7D2B-BA43-B9F9-928E1E9800C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6297E18-D987-1F4D-BF49-613F8B51D7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32526-66DA-8F47-B2ED-2F657BBF33C7}" type="datetime1">
              <a:rPr lang="fr-BE" smtClean="0"/>
              <a:t>29/01/20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F2286AC-1106-C04B-B655-EC0690892D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Proposition par Pauline van der Straten (ALoA Diversité)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E859626-2CE6-D545-9665-8BFA967337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5BE5A-50FD-E542-8178-1B262820C35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467276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0C66D89E-F2F0-0E45-ACBE-D68A86BE5F3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4B80E71B-DE75-4B4F-B151-FD8EF9E186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EC45260-E561-D14C-A3BA-AABD296DB8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93B11-09CD-224F-BF99-7910C3AB4FBE}" type="datetime1">
              <a:rPr lang="fr-BE" smtClean="0"/>
              <a:t>29/01/20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3AC508E-2479-7C4F-B41B-6DDF30CDBA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Proposition par Pauline van der Straten (ALoA Diversité)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BFFEB2E-1EC5-1F4A-9A64-1A5CE7C202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5BE5A-50FD-E542-8178-1B262820C35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032076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37CCCDD-8E48-6E4D-AD2F-79AE44D7D0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2159C2B-965E-484C-B0FA-DBE81A4094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2A8E8B1-F0C4-FE41-BD1E-575A286CE0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ACC69-E84B-4848-808D-5487598EEA5F}" type="datetime1">
              <a:rPr lang="fr-BE" smtClean="0"/>
              <a:t>29/01/20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E7D2FCF-D9B4-0440-8613-EFB55BFEB3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Proposition par Pauline van der Straten (ALoA Diversité)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E7D9738-FA1D-9942-ABD9-C8EEDF81F6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5BE5A-50FD-E542-8178-1B262820C35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973232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4F3970D-A53C-3448-A157-E8B329977F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2CCC1AB-BA12-9F4D-8F7E-4C721A4517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9E8B0D7-EF2C-6841-9121-F04D95CFD8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5E9B2-12F7-3B48-89C6-6A66CC00C5F3}" type="datetime1">
              <a:rPr lang="fr-BE" smtClean="0"/>
              <a:t>29/01/20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76D9110-3C35-3E49-A330-1587F27080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Proposition par Pauline van der Straten (ALoA Diversité)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E334F7C-608C-3948-80CE-788EA68D61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5BE5A-50FD-E542-8178-1B262820C35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002159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DC7C75B-B36E-5A4A-B84B-1D48872CBC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A84C857-4225-2940-A3B8-7EB8AA9978C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DCD2BD65-4420-D042-9A85-EC3F3B64D3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C9BB822-DFA4-B041-8BEE-48481BC487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1F8DE-8047-BA4F-BDEE-38B1B90532DA}" type="datetime1">
              <a:rPr lang="fr-BE" smtClean="0"/>
              <a:t>29/01/20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A86FEF3C-375D-9247-9499-845691115C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Proposition par Pauline van der Straten (ALoA Diversité)</a:t>
            </a:r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10734AF6-EF26-DC47-97A4-5C8E39A6AA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5BE5A-50FD-E542-8178-1B262820C35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84278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925B103-F152-124C-89DF-E96E055EC9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B8D454DE-E95F-5E4A-ABA1-B4A81C4059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C70BA9AD-FDA1-1C44-833E-EC327E7283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674EB112-B2DD-BF4A-BCAD-C5922880630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37F15B99-3774-534A-AF6D-252904EB124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F4D64F12-2D0A-FF4B-902E-F4123F62D8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8A98D-C3F9-1244-A00B-0D3ED5730A63}" type="datetime1">
              <a:rPr lang="fr-BE" smtClean="0"/>
              <a:t>29/01/20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17295449-9C3A-2C4F-8C83-A6574F93F6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Proposition par Pauline van der Straten (ALoA Diversité)</a:t>
            </a:r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FCF2D195-4ECB-AA47-A18D-EEB945B638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5BE5A-50FD-E542-8178-1B262820C35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761542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FA31631-061B-5541-94FE-5F7770E3EC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10295AAA-75A8-C44A-8F10-E089160B34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BC8BD-E5ED-2C44-A74C-0F5B3371573A}" type="datetime1">
              <a:rPr lang="fr-BE" smtClean="0"/>
              <a:t>29/01/20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F252EDE4-48C8-7C48-A79D-B2E884B168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Proposition par Pauline van der Straten (ALoA Diversité)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57702F34-6149-B24A-84E3-F5739FA639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5BE5A-50FD-E542-8178-1B262820C35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790294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3AA53CF6-3762-2E46-A864-B6AE755165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47527-6CD9-DD46-81A9-6078603571C4}" type="datetime1">
              <a:rPr lang="fr-BE" smtClean="0"/>
              <a:t>29/01/20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1B632197-6C1E-A04D-8D90-368929D221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Proposition par Pauline van der Straten (ALoA Diversité)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CD907977-F980-BE42-B39A-705B41F516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5BE5A-50FD-E542-8178-1B262820C35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358178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4110A33-CD1A-0340-9CC8-731BAA1F2F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3A6A8F2-10BE-1E44-AAAF-F979B3C84D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1CA53CB9-4212-9A40-91A7-8D0A19339F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5864126E-A36F-9A4E-9C77-56B24618A2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7E993-C96A-8949-BBF8-321E3C4B6BE4}" type="datetime1">
              <a:rPr lang="fr-BE" smtClean="0"/>
              <a:t>29/01/20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4E5E11A7-D843-E74C-8766-E806B705FC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Proposition par Pauline van der Straten (ALoA Diversité)</a:t>
            </a:r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C59D678E-8021-8543-A331-8E99902BF6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5BE5A-50FD-E542-8178-1B262820C35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780268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A97592D-805A-AA4B-91A3-42A379D35C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E6387AA6-BFB8-C642-A127-5204F6692C7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74780781-B671-1746-8588-60FD4E3B762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A31CF255-D1B2-CE40-9F9B-72C8DBBF9A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8755D-4EC8-D949-BE45-1DF435F73BC6}" type="datetime1">
              <a:rPr lang="fr-BE" smtClean="0"/>
              <a:t>29/01/20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74C7671C-9428-4A4C-967A-D0CC0F6D2E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Proposition par Pauline van der Straten (ALoA Diversité)</a:t>
            </a:r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8C1DD940-6E28-AB4B-A60F-1C6E62A96D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5BE5A-50FD-E542-8178-1B262820C35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751893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09911A59-2555-EF43-A06B-ED91B0E4D3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F7A38ED4-6B1C-8442-9161-5B5212F9AA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5A79885-2852-1D43-A052-92BD9969187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171DF1-C6FA-234E-B5F4-1DB7C993656F}" type="datetime1">
              <a:rPr lang="fr-BE" smtClean="0"/>
              <a:t>29/01/20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879F66C-E272-B842-8169-BEFD08831EC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/>
              <a:t>Proposition par Pauline van der Straten (ALoA Diversité)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B224E43-E728-FB45-8599-AF587F8797B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65BE5A-50FD-E542-8178-1B262820C35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410238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>
            <a:extLst>
              <a:ext uri="{FF2B5EF4-FFF2-40B4-BE49-F238E27FC236}">
                <a16:creationId xmlns:a16="http://schemas.microsoft.com/office/drawing/2014/main" id="{EA3AE3F6-4C07-5B45-A815-604A5793C4A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17333" y="2049732"/>
            <a:ext cx="4826686" cy="4080932"/>
          </a:xfrm>
          <a:prstGeom prst="rect">
            <a:avLst/>
          </a:prstGeom>
        </p:spPr>
      </p:pic>
      <p:sp>
        <p:nvSpPr>
          <p:cNvPr id="5" name="ZoneTexte 4">
            <a:extLst>
              <a:ext uri="{FF2B5EF4-FFF2-40B4-BE49-F238E27FC236}">
                <a16:creationId xmlns:a16="http://schemas.microsoft.com/office/drawing/2014/main" id="{0750D63E-64D3-8840-8571-E2BD53E3E375}"/>
              </a:ext>
            </a:extLst>
          </p:cNvPr>
          <p:cNvSpPr txBox="1"/>
          <p:nvPr/>
        </p:nvSpPr>
        <p:spPr>
          <a:xfrm>
            <a:off x="3217334" y="541867"/>
            <a:ext cx="48266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Modèle écosystémique de </a:t>
            </a:r>
            <a:r>
              <a:rPr lang="fr-FR" dirty="0" err="1"/>
              <a:t>Bronfenbrenner</a:t>
            </a:r>
            <a:r>
              <a:rPr lang="fr-FR" dirty="0"/>
              <a:t> (1979)</a:t>
            </a:r>
          </a:p>
        </p:txBody>
      </p:sp>
      <p:sp>
        <p:nvSpPr>
          <p:cNvPr id="2" name="Espace réservé du pied de page 1">
            <a:extLst>
              <a:ext uri="{FF2B5EF4-FFF2-40B4-BE49-F238E27FC236}">
                <a16:creationId xmlns:a16="http://schemas.microsoft.com/office/drawing/2014/main" id="{0EA0EF3C-3751-F549-B327-CC42427113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Proposition par Pauline van der Straten (ALoA Diversité)</a:t>
            </a:r>
          </a:p>
        </p:txBody>
      </p:sp>
    </p:spTree>
    <p:extLst>
      <p:ext uri="{BB962C8B-B14F-4D97-AF65-F5344CB8AC3E}">
        <p14:creationId xmlns:p14="http://schemas.microsoft.com/office/powerpoint/2010/main" val="40108005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e 6">
            <a:extLst>
              <a:ext uri="{FF2B5EF4-FFF2-40B4-BE49-F238E27FC236}">
                <a16:creationId xmlns:a16="http://schemas.microsoft.com/office/drawing/2014/main" id="{39C2D4C1-4EEB-6C4B-9E23-56DFD7210546}"/>
              </a:ext>
            </a:extLst>
          </p:cNvPr>
          <p:cNvGrpSpPr/>
          <p:nvPr/>
        </p:nvGrpSpPr>
        <p:grpSpPr>
          <a:xfrm>
            <a:off x="3359064" y="681233"/>
            <a:ext cx="6185072" cy="5495533"/>
            <a:chOff x="5389604" y="860738"/>
            <a:chExt cx="6185072" cy="5495533"/>
          </a:xfrm>
        </p:grpSpPr>
        <p:sp>
          <p:nvSpPr>
            <p:cNvPr id="6" name="Ellipse 5">
              <a:extLst>
                <a:ext uri="{FF2B5EF4-FFF2-40B4-BE49-F238E27FC236}">
                  <a16:creationId xmlns:a16="http://schemas.microsoft.com/office/drawing/2014/main" id="{73B2BDD5-C983-FA44-94A9-90E049464D9C}"/>
                </a:ext>
              </a:extLst>
            </p:cNvPr>
            <p:cNvSpPr/>
            <p:nvPr/>
          </p:nvSpPr>
          <p:spPr>
            <a:xfrm>
              <a:off x="5389604" y="860738"/>
              <a:ext cx="4040660" cy="3546389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8" name="Ellipse 7">
              <a:extLst>
                <a:ext uri="{FF2B5EF4-FFF2-40B4-BE49-F238E27FC236}">
                  <a16:creationId xmlns:a16="http://schemas.microsoft.com/office/drawing/2014/main" id="{B2325CA2-29E9-ED4E-AAE9-098E311BBE08}"/>
                </a:ext>
              </a:extLst>
            </p:cNvPr>
            <p:cNvSpPr/>
            <p:nvPr/>
          </p:nvSpPr>
          <p:spPr>
            <a:xfrm>
              <a:off x="6907426" y="2606275"/>
              <a:ext cx="2098588" cy="164545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11" name="Ellipse 10">
              <a:extLst>
                <a:ext uri="{FF2B5EF4-FFF2-40B4-BE49-F238E27FC236}">
                  <a16:creationId xmlns:a16="http://schemas.microsoft.com/office/drawing/2014/main" id="{9F8094E5-ABC3-A64E-A5FA-EFB2FF83D1EA}"/>
                </a:ext>
              </a:extLst>
            </p:cNvPr>
            <p:cNvSpPr/>
            <p:nvPr/>
          </p:nvSpPr>
          <p:spPr>
            <a:xfrm>
              <a:off x="5954926" y="1594022"/>
              <a:ext cx="3299254" cy="2813105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grpSp>
          <p:nvGrpSpPr>
            <p:cNvPr id="4" name="Groupe 3">
              <a:extLst>
                <a:ext uri="{FF2B5EF4-FFF2-40B4-BE49-F238E27FC236}">
                  <a16:creationId xmlns:a16="http://schemas.microsoft.com/office/drawing/2014/main" id="{1CB758B9-24AE-9F4D-98CD-310E16867D9C}"/>
                </a:ext>
              </a:extLst>
            </p:cNvPr>
            <p:cNvGrpSpPr/>
            <p:nvPr/>
          </p:nvGrpSpPr>
          <p:grpSpPr>
            <a:xfrm>
              <a:off x="7534016" y="2809882"/>
              <a:ext cx="4040660" cy="3546389"/>
              <a:chOff x="7534016" y="2809882"/>
              <a:chExt cx="4040660" cy="3546389"/>
            </a:xfrm>
          </p:grpSpPr>
          <p:sp>
            <p:nvSpPr>
              <p:cNvPr id="12" name="Ellipse 11">
                <a:extLst>
                  <a:ext uri="{FF2B5EF4-FFF2-40B4-BE49-F238E27FC236}">
                    <a16:creationId xmlns:a16="http://schemas.microsoft.com/office/drawing/2014/main" id="{3DBA1D66-7BC7-504E-B72F-28DA956D2BF3}"/>
                  </a:ext>
                </a:extLst>
              </p:cNvPr>
              <p:cNvSpPr/>
              <p:nvPr/>
            </p:nvSpPr>
            <p:spPr>
              <a:xfrm rot="9697529">
                <a:off x="7534016" y="2809882"/>
                <a:ext cx="4040660" cy="3546389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dirty="0"/>
              </a:p>
            </p:txBody>
          </p:sp>
          <p:sp>
            <p:nvSpPr>
              <p:cNvPr id="13" name="Ellipse 12">
                <a:extLst>
                  <a:ext uri="{FF2B5EF4-FFF2-40B4-BE49-F238E27FC236}">
                    <a16:creationId xmlns:a16="http://schemas.microsoft.com/office/drawing/2014/main" id="{FB790D56-2248-2A41-95F6-A30CD523EA8A}"/>
                  </a:ext>
                </a:extLst>
              </p:cNvPr>
              <p:cNvSpPr/>
              <p:nvPr/>
            </p:nvSpPr>
            <p:spPr>
              <a:xfrm rot="9697529">
                <a:off x="7735516" y="3178181"/>
                <a:ext cx="2098588" cy="164545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dirty="0"/>
              </a:p>
            </p:txBody>
          </p:sp>
          <p:sp>
            <p:nvSpPr>
              <p:cNvPr id="14" name="Ellipse 13">
                <a:extLst>
                  <a:ext uri="{FF2B5EF4-FFF2-40B4-BE49-F238E27FC236}">
                    <a16:creationId xmlns:a16="http://schemas.microsoft.com/office/drawing/2014/main" id="{7B1DD818-39B9-B74D-BD57-6BE5D4BA9AA5}"/>
                  </a:ext>
                </a:extLst>
              </p:cNvPr>
              <p:cNvSpPr/>
              <p:nvPr/>
            </p:nvSpPr>
            <p:spPr>
              <a:xfrm rot="9697529">
                <a:off x="7655246" y="2889924"/>
                <a:ext cx="3299254" cy="2813105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dirty="0"/>
              </a:p>
            </p:txBody>
          </p:sp>
        </p:grpSp>
        <p:pic>
          <p:nvPicPr>
            <p:cNvPr id="17" name="Graphique 16" descr="Enfant avec ballon">
              <a:extLst>
                <a:ext uri="{FF2B5EF4-FFF2-40B4-BE49-F238E27FC236}">
                  <a16:creationId xmlns:a16="http://schemas.microsoft.com/office/drawing/2014/main" id="{A41F2CC0-1DD3-BF4B-A170-0B40CC6C7BD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7939259" y="3255828"/>
              <a:ext cx="914400" cy="914400"/>
            </a:xfrm>
            <a:prstGeom prst="rect">
              <a:avLst/>
            </a:prstGeom>
          </p:spPr>
        </p:pic>
        <p:sp>
          <p:nvSpPr>
            <p:cNvPr id="2" name="ZoneTexte 1">
              <a:extLst>
                <a:ext uri="{FF2B5EF4-FFF2-40B4-BE49-F238E27FC236}">
                  <a16:creationId xmlns:a16="http://schemas.microsoft.com/office/drawing/2014/main" id="{E0729B7E-4150-884F-87CB-B1FE318D2B75}"/>
                </a:ext>
              </a:extLst>
            </p:cNvPr>
            <p:cNvSpPr txBox="1"/>
            <p:nvPr/>
          </p:nvSpPr>
          <p:spPr>
            <a:xfrm>
              <a:off x="7529668" y="2844630"/>
              <a:ext cx="87292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dirty="0"/>
                <a:t>Famille</a:t>
              </a:r>
            </a:p>
          </p:txBody>
        </p:sp>
        <p:sp>
          <p:nvSpPr>
            <p:cNvPr id="16" name="ZoneTexte 15">
              <a:extLst>
                <a:ext uri="{FF2B5EF4-FFF2-40B4-BE49-F238E27FC236}">
                  <a16:creationId xmlns:a16="http://schemas.microsoft.com/office/drawing/2014/main" id="{3E03EAC5-95DC-DB40-A399-9E5CB78BFCED}"/>
                </a:ext>
              </a:extLst>
            </p:cNvPr>
            <p:cNvSpPr txBox="1"/>
            <p:nvPr/>
          </p:nvSpPr>
          <p:spPr>
            <a:xfrm>
              <a:off x="8665753" y="4153748"/>
              <a:ext cx="87292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dirty="0"/>
                <a:t>Crèche</a:t>
              </a:r>
            </a:p>
          </p:txBody>
        </p:sp>
        <p:sp>
          <p:nvSpPr>
            <p:cNvPr id="18" name="ZoneTexte 17">
              <a:extLst>
                <a:ext uri="{FF2B5EF4-FFF2-40B4-BE49-F238E27FC236}">
                  <a16:creationId xmlns:a16="http://schemas.microsoft.com/office/drawing/2014/main" id="{DBFCEB0D-9523-2A4E-9B02-167924E49CA8}"/>
                </a:ext>
              </a:extLst>
            </p:cNvPr>
            <p:cNvSpPr txBox="1"/>
            <p:nvPr/>
          </p:nvSpPr>
          <p:spPr>
            <a:xfrm>
              <a:off x="6470962" y="2147841"/>
              <a:ext cx="146829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dirty="0"/>
                <a:t>Langue A</a:t>
              </a:r>
            </a:p>
          </p:txBody>
        </p:sp>
        <p:sp>
          <p:nvSpPr>
            <p:cNvPr id="19" name="ZoneTexte 18">
              <a:extLst>
                <a:ext uri="{FF2B5EF4-FFF2-40B4-BE49-F238E27FC236}">
                  <a16:creationId xmlns:a16="http://schemas.microsoft.com/office/drawing/2014/main" id="{9D498EAB-86BC-8842-A34F-70045C0F849A}"/>
                </a:ext>
              </a:extLst>
            </p:cNvPr>
            <p:cNvSpPr txBox="1"/>
            <p:nvPr/>
          </p:nvSpPr>
          <p:spPr>
            <a:xfrm>
              <a:off x="6641598" y="1093677"/>
              <a:ext cx="114315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dirty="0"/>
                <a:t>Culture A</a:t>
              </a:r>
            </a:p>
          </p:txBody>
        </p:sp>
        <p:sp>
          <p:nvSpPr>
            <p:cNvPr id="20" name="ZoneTexte 19">
              <a:extLst>
                <a:ext uri="{FF2B5EF4-FFF2-40B4-BE49-F238E27FC236}">
                  <a16:creationId xmlns:a16="http://schemas.microsoft.com/office/drawing/2014/main" id="{6787B1B7-8E89-8348-9C48-CA7E611F9D49}"/>
                </a:ext>
              </a:extLst>
            </p:cNvPr>
            <p:cNvSpPr txBox="1"/>
            <p:nvPr/>
          </p:nvSpPr>
          <p:spPr>
            <a:xfrm>
              <a:off x="9032479" y="5716245"/>
              <a:ext cx="114315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dirty="0"/>
                <a:t>Culture B</a:t>
              </a:r>
            </a:p>
          </p:txBody>
        </p:sp>
        <p:sp>
          <p:nvSpPr>
            <p:cNvPr id="21" name="ZoneTexte 20">
              <a:extLst>
                <a:ext uri="{FF2B5EF4-FFF2-40B4-BE49-F238E27FC236}">
                  <a16:creationId xmlns:a16="http://schemas.microsoft.com/office/drawing/2014/main" id="{4566D21D-58E4-7B4B-BC15-CAFF0CD850A5}"/>
                </a:ext>
              </a:extLst>
            </p:cNvPr>
            <p:cNvSpPr txBox="1"/>
            <p:nvPr/>
          </p:nvSpPr>
          <p:spPr>
            <a:xfrm>
              <a:off x="8751119" y="5031798"/>
              <a:ext cx="146829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dirty="0"/>
                <a:t>Langue B</a:t>
              </a:r>
            </a:p>
          </p:txBody>
        </p:sp>
        <p:sp>
          <p:nvSpPr>
            <p:cNvPr id="3" name="ZoneTexte 2">
              <a:extLst>
                <a:ext uri="{FF2B5EF4-FFF2-40B4-BE49-F238E27FC236}">
                  <a16:creationId xmlns:a16="http://schemas.microsoft.com/office/drawing/2014/main" id="{210B463D-8A7F-E24C-97CB-1ECDC3CDF4D5}"/>
                </a:ext>
              </a:extLst>
            </p:cNvPr>
            <p:cNvSpPr txBox="1"/>
            <p:nvPr/>
          </p:nvSpPr>
          <p:spPr>
            <a:xfrm>
              <a:off x="9032479" y="3718910"/>
              <a:ext cx="92156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dirty="0"/>
                <a:t>école</a:t>
              </a:r>
            </a:p>
          </p:txBody>
        </p:sp>
      </p:grpSp>
      <p:sp>
        <p:nvSpPr>
          <p:cNvPr id="9" name="ZoneTexte 8">
            <a:extLst>
              <a:ext uri="{FF2B5EF4-FFF2-40B4-BE49-F238E27FC236}">
                <a16:creationId xmlns:a16="http://schemas.microsoft.com/office/drawing/2014/main" id="{5488A62A-161A-844A-8111-F5D040D55B12}"/>
              </a:ext>
            </a:extLst>
          </p:cNvPr>
          <p:cNvSpPr txBox="1"/>
          <p:nvPr/>
        </p:nvSpPr>
        <p:spPr>
          <a:xfrm>
            <a:off x="2867497" y="221506"/>
            <a:ext cx="76971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Modèle écosystémique adapté à la situation de l’enfant bilingue biculturel</a:t>
            </a:r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D3DBCDF-379A-6E42-BC90-91F3F9145E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Proposition par Pauline van der Straten (ALoA Diversité)</a:t>
            </a:r>
          </a:p>
        </p:txBody>
      </p:sp>
    </p:spTree>
    <p:extLst>
      <p:ext uri="{BB962C8B-B14F-4D97-AF65-F5344CB8AC3E}">
        <p14:creationId xmlns:p14="http://schemas.microsoft.com/office/powerpoint/2010/main" val="41189829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e 1">
            <a:extLst>
              <a:ext uri="{FF2B5EF4-FFF2-40B4-BE49-F238E27FC236}">
                <a16:creationId xmlns:a16="http://schemas.microsoft.com/office/drawing/2014/main" id="{80156E5E-24F3-9640-B57B-B658AD962074}"/>
              </a:ext>
            </a:extLst>
          </p:cNvPr>
          <p:cNvGrpSpPr/>
          <p:nvPr/>
        </p:nvGrpSpPr>
        <p:grpSpPr>
          <a:xfrm>
            <a:off x="2883471" y="743894"/>
            <a:ext cx="6168140" cy="5450803"/>
            <a:chOff x="5389604" y="860738"/>
            <a:chExt cx="6168140" cy="5450803"/>
          </a:xfrm>
        </p:grpSpPr>
        <p:sp>
          <p:nvSpPr>
            <p:cNvPr id="6" name="Ellipse 5">
              <a:extLst>
                <a:ext uri="{FF2B5EF4-FFF2-40B4-BE49-F238E27FC236}">
                  <a16:creationId xmlns:a16="http://schemas.microsoft.com/office/drawing/2014/main" id="{73B2BDD5-C983-FA44-94A9-90E049464D9C}"/>
                </a:ext>
              </a:extLst>
            </p:cNvPr>
            <p:cNvSpPr/>
            <p:nvPr/>
          </p:nvSpPr>
          <p:spPr>
            <a:xfrm>
              <a:off x="5389604" y="860738"/>
              <a:ext cx="4040660" cy="3546389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8" name="Ellipse 7">
              <a:extLst>
                <a:ext uri="{FF2B5EF4-FFF2-40B4-BE49-F238E27FC236}">
                  <a16:creationId xmlns:a16="http://schemas.microsoft.com/office/drawing/2014/main" id="{B2325CA2-29E9-ED4E-AAE9-098E311BBE08}"/>
                </a:ext>
              </a:extLst>
            </p:cNvPr>
            <p:cNvSpPr/>
            <p:nvPr/>
          </p:nvSpPr>
          <p:spPr>
            <a:xfrm>
              <a:off x="6907426" y="2606275"/>
              <a:ext cx="2098588" cy="164545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11" name="Ellipse 10">
              <a:extLst>
                <a:ext uri="{FF2B5EF4-FFF2-40B4-BE49-F238E27FC236}">
                  <a16:creationId xmlns:a16="http://schemas.microsoft.com/office/drawing/2014/main" id="{9F8094E5-ABC3-A64E-A5FA-EFB2FF83D1EA}"/>
                </a:ext>
              </a:extLst>
            </p:cNvPr>
            <p:cNvSpPr/>
            <p:nvPr/>
          </p:nvSpPr>
          <p:spPr>
            <a:xfrm>
              <a:off x="5954926" y="1594022"/>
              <a:ext cx="3299254" cy="2813105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12" name="Ellipse 11">
              <a:extLst>
                <a:ext uri="{FF2B5EF4-FFF2-40B4-BE49-F238E27FC236}">
                  <a16:creationId xmlns:a16="http://schemas.microsoft.com/office/drawing/2014/main" id="{3DBA1D66-7BC7-504E-B72F-28DA956D2BF3}"/>
                </a:ext>
              </a:extLst>
            </p:cNvPr>
            <p:cNvSpPr/>
            <p:nvPr/>
          </p:nvSpPr>
          <p:spPr>
            <a:xfrm rot="9697529">
              <a:off x="7517084" y="2765152"/>
              <a:ext cx="4040660" cy="3546389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13" name="Ellipse 12">
              <a:extLst>
                <a:ext uri="{FF2B5EF4-FFF2-40B4-BE49-F238E27FC236}">
                  <a16:creationId xmlns:a16="http://schemas.microsoft.com/office/drawing/2014/main" id="{FB790D56-2248-2A41-95F6-A30CD523EA8A}"/>
                </a:ext>
              </a:extLst>
            </p:cNvPr>
            <p:cNvSpPr/>
            <p:nvPr/>
          </p:nvSpPr>
          <p:spPr>
            <a:xfrm rot="9697529">
              <a:off x="7735517" y="3133451"/>
              <a:ext cx="2098588" cy="164545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14" name="Ellipse 13">
              <a:extLst>
                <a:ext uri="{FF2B5EF4-FFF2-40B4-BE49-F238E27FC236}">
                  <a16:creationId xmlns:a16="http://schemas.microsoft.com/office/drawing/2014/main" id="{7B1DD818-39B9-B74D-BD57-6BE5D4BA9AA5}"/>
                </a:ext>
              </a:extLst>
            </p:cNvPr>
            <p:cNvSpPr/>
            <p:nvPr/>
          </p:nvSpPr>
          <p:spPr>
            <a:xfrm rot="9697529">
              <a:off x="7655247" y="2845194"/>
              <a:ext cx="3299254" cy="2813105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pic>
          <p:nvPicPr>
            <p:cNvPr id="17" name="Graphique 16" descr="Enfant avec ballon">
              <a:extLst>
                <a:ext uri="{FF2B5EF4-FFF2-40B4-BE49-F238E27FC236}">
                  <a16:creationId xmlns:a16="http://schemas.microsoft.com/office/drawing/2014/main" id="{A41F2CC0-1DD3-BF4B-A170-0B40CC6C7BD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7939259" y="3255828"/>
              <a:ext cx="914400" cy="914400"/>
            </a:xfrm>
            <a:prstGeom prst="rect">
              <a:avLst/>
            </a:prstGeom>
          </p:spPr>
        </p:pic>
      </p:grpSp>
      <p:sp>
        <p:nvSpPr>
          <p:cNvPr id="3" name="ZoneTexte 2">
            <a:extLst>
              <a:ext uri="{FF2B5EF4-FFF2-40B4-BE49-F238E27FC236}">
                <a16:creationId xmlns:a16="http://schemas.microsoft.com/office/drawing/2014/main" id="{6322BB0F-4EF8-924C-8ED4-4429EE60997F}"/>
              </a:ext>
            </a:extLst>
          </p:cNvPr>
          <p:cNvSpPr txBox="1"/>
          <p:nvPr/>
        </p:nvSpPr>
        <p:spPr>
          <a:xfrm>
            <a:off x="2300414" y="211335"/>
            <a:ext cx="84666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Modèle écosystémique de l’enfant bilingue biculturel (à compléter avec la famille)</a:t>
            </a: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425EC2D5-D28E-6043-B6EB-386BEE40B4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Proposition par Pauline van der Straten (ALoA Diversité)</a:t>
            </a:r>
          </a:p>
        </p:txBody>
      </p:sp>
    </p:spTree>
    <p:extLst>
      <p:ext uri="{BB962C8B-B14F-4D97-AF65-F5344CB8AC3E}">
        <p14:creationId xmlns:p14="http://schemas.microsoft.com/office/powerpoint/2010/main" val="83862501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80</Words>
  <Application>Microsoft Macintosh PowerPoint</Application>
  <PresentationFormat>Grand écran</PresentationFormat>
  <Paragraphs>15</Paragraphs>
  <Slides>3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Thème Office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VAN DER STRATEN WAILLET  Pauline</dc:creator>
  <cp:lastModifiedBy>Pauline van der Straten</cp:lastModifiedBy>
  <cp:revision>4</cp:revision>
  <dcterms:created xsi:type="dcterms:W3CDTF">2019-10-30T15:37:27Z</dcterms:created>
  <dcterms:modified xsi:type="dcterms:W3CDTF">2020-01-29T09:13:50Z</dcterms:modified>
</cp:coreProperties>
</file>